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77561B5-8C11-4467-9758-51F089994F31}" type="datetimeFigureOut">
              <a:rPr lang="it-IT" smtClean="0"/>
              <a:t>27/04/2015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892C9DF-E1A7-4CCC-A528-55431FE73A1C}" type="slidenum">
              <a:rPr lang="it-IT" smtClean="0"/>
              <a:t>‹N›</a:t>
            </a:fld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L’emozione del classico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I incontro</a:t>
            </a:r>
          </a:p>
        </p:txBody>
      </p:sp>
    </p:spTree>
    <p:extLst>
      <p:ext uri="{BB962C8B-B14F-4D97-AF65-F5344CB8AC3E}">
        <p14:creationId xmlns:p14="http://schemas.microsoft.com/office/powerpoint/2010/main" val="3219683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t-IT" b="1" dirty="0"/>
              <a:t>T</a:t>
            </a:r>
            <a:r>
              <a:rPr lang="it-IT" b="1" dirty="0" smtClean="0"/>
              <a:t>utte </a:t>
            </a:r>
            <a:r>
              <a:rPr lang="it-IT" b="1" dirty="0"/>
              <a:t>le </a:t>
            </a:r>
            <a:r>
              <a:rPr lang="it-IT" b="1" dirty="0" smtClean="0"/>
              <a:t>letterature hanno </a:t>
            </a:r>
            <a:r>
              <a:rPr lang="it-IT" b="1" dirty="0"/>
              <a:t>i loro classici </a:t>
            </a:r>
            <a:endParaRPr lang="it-IT" b="1" dirty="0" smtClean="0"/>
          </a:p>
          <a:p>
            <a:pPr algn="just"/>
            <a:r>
              <a:rPr lang="it-IT" b="1" dirty="0"/>
              <a:t>N</a:t>
            </a:r>
            <a:r>
              <a:rPr lang="it-IT" b="1" dirty="0" smtClean="0"/>
              <a:t>ella </a:t>
            </a:r>
            <a:r>
              <a:rPr lang="it-IT" b="1" dirty="0"/>
              <a:t>scrittura non si cercano più soltanto i valori </a:t>
            </a:r>
            <a:r>
              <a:rPr lang="it-IT" b="1" dirty="0" smtClean="0"/>
              <a:t>della letterarietà</a:t>
            </a:r>
            <a:r>
              <a:rPr lang="it-IT" b="1" dirty="0"/>
              <a:t>, ma anche quelli che qualificano una </a:t>
            </a:r>
            <a:r>
              <a:rPr lang="it-IT" b="1" dirty="0" smtClean="0"/>
              <a:t>visione della vita in tutti i suoi aspetti.</a:t>
            </a:r>
          </a:p>
          <a:p>
            <a:pPr algn="just"/>
            <a:r>
              <a:rPr lang="it-IT" b="1" dirty="0" smtClean="0"/>
              <a:t>Occorre individuare </a:t>
            </a:r>
            <a:r>
              <a:rPr lang="it-IT" b="1" dirty="0"/>
              <a:t>quali contributi possano offrire, i nostri scrittori, alla costruzione di </a:t>
            </a:r>
            <a:r>
              <a:rPr lang="it-IT" b="1" dirty="0" smtClean="0"/>
              <a:t>quella civiltà </a:t>
            </a:r>
            <a:r>
              <a:rPr lang="it-IT" b="1" dirty="0"/>
              <a:t>mondiale (planetaria) verso la quale siamo in cammino. </a:t>
            </a:r>
            <a:endParaRPr lang="it-IT" b="1" dirty="0" smtClean="0"/>
          </a:p>
          <a:p>
            <a:pPr algn="just"/>
            <a:r>
              <a:rPr lang="it-IT" b="1" dirty="0" smtClean="0"/>
              <a:t>L’elemento </a:t>
            </a:r>
            <a:r>
              <a:rPr lang="it-IT" b="1" dirty="0"/>
              <a:t>preponderante </a:t>
            </a:r>
            <a:r>
              <a:rPr lang="it-IT" b="1" dirty="0" smtClean="0"/>
              <a:t>nella valutazione </a:t>
            </a:r>
            <a:r>
              <a:rPr lang="it-IT" b="1" dirty="0"/>
              <a:t>dello scrittore si sposta dalla sua «letterarietà» alla qualità e alla validità dei suoi apporti </a:t>
            </a:r>
            <a:r>
              <a:rPr lang="it-IT" b="1" dirty="0" smtClean="0"/>
              <a:t>di pensiero</a:t>
            </a:r>
            <a:r>
              <a:rPr lang="it-IT" b="1" dirty="0"/>
              <a:t>, di sensibilità, di capacità di penetrare a fondo nel cuore </a:t>
            </a:r>
            <a:r>
              <a:rPr lang="it-IT" b="1" dirty="0" smtClean="0"/>
              <a:t>dell’uomo, </a:t>
            </a:r>
            <a:r>
              <a:rPr lang="it-IT" b="1" dirty="0"/>
              <a:t>della vita in tutti i suoi </a:t>
            </a:r>
            <a:r>
              <a:rPr lang="it-IT" b="1" dirty="0" smtClean="0"/>
              <a:t>aspetti.</a:t>
            </a:r>
            <a:endParaRPr lang="it-IT" b="1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8151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IT" dirty="0"/>
              <a:t>“</a:t>
            </a:r>
            <a:r>
              <a:rPr lang="it-IT" i="1" dirty="0"/>
              <a:t>Il “tuo” classico è quello che non può esserti indifferente e che ti serve per definire te stesso in rapporto e magari in contrasto con lui.” </a:t>
            </a:r>
            <a:r>
              <a:rPr lang="it-IT" dirty="0"/>
              <a:t>(Italo Calvino</a:t>
            </a:r>
            <a:r>
              <a:rPr lang="it-IT" dirty="0" smtClean="0"/>
              <a:t>)</a:t>
            </a:r>
          </a:p>
          <a:p>
            <a:pPr marL="0" indent="0" algn="just">
              <a:buNone/>
            </a:pPr>
            <a:r>
              <a:rPr lang="it-IT" dirty="0"/>
              <a:t>I</a:t>
            </a:r>
            <a:r>
              <a:rPr lang="it-IT" dirty="0" smtClean="0"/>
              <a:t>l </a:t>
            </a:r>
            <a:r>
              <a:rPr lang="it-IT" dirty="0"/>
              <a:t>classico rappresenta un punto di riferimento con il quale è indispensabile confrontarsi e/o scontrarsi, e pertanto </a:t>
            </a:r>
            <a:r>
              <a:rPr lang="it-IT" dirty="0" smtClean="0"/>
              <a:t>racchiude il </a:t>
            </a:r>
            <a:r>
              <a:rPr lang="it-IT" dirty="0"/>
              <a:t>concetto di anti-classico, inteso come una reazione contraria all’impatto con il “modello” di riferimento. </a:t>
            </a:r>
            <a:r>
              <a:rPr lang="it-IT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Ogni </a:t>
            </a:r>
            <a:r>
              <a:rPr lang="it-IT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secolo produce i suoi classici, ma non solo, in realtà ogni secolo produce il proprio concetto di classico riferito a se stesso e alle epoche appena concluse</a:t>
            </a:r>
            <a:r>
              <a:rPr lang="it-IT" dirty="0"/>
              <a:t>. </a:t>
            </a:r>
          </a:p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NOSTRI CLASSICI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3107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it-IT" i="1" dirty="0"/>
              <a:t>C</a:t>
            </a:r>
            <a:r>
              <a:rPr lang="it-IT" i="1" dirty="0" smtClean="0"/>
              <a:t>he </a:t>
            </a:r>
            <a:r>
              <a:rPr lang="it-IT" i="1" dirty="0"/>
              <a:t>cosa significa classico? </a:t>
            </a:r>
            <a:endParaRPr lang="it-IT" i="1" dirty="0" smtClean="0"/>
          </a:p>
          <a:p>
            <a:pPr algn="ctr"/>
            <a:r>
              <a:rPr lang="it-IT" i="1" dirty="0" smtClean="0"/>
              <a:t>Classico è</a:t>
            </a:r>
            <a:r>
              <a:rPr lang="it-IT" dirty="0"/>
              <a:t> </a:t>
            </a:r>
            <a:r>
              <a:rPr lang="it-IT" i="1" dirty="0" smtClean="0"/>
              <a:t>forse </a:t>
            </a:r>
            <a:r>
              <a:rPr lang="it-IT" i="1" dirty="0"/>
              <a:t>sinonimo di antico? </a:t>
            </a:r>
            <a:endParaRPr lang="it-IT" i="1" dirty="0" smtClean="0"/>
          </a:p>
          <a:p>
            <a:pPr algn="ctr"/>
            <a:endParaRPr lang="it-IT" i="1" dirty="0"/>
          </a:p>
          <a:p>
            <a:pPr algn="ctr"/>
            <a:r>
              <a:rPr lang="it-IT" i="1" dirty="0" smtClean="0"/>
              <a:t>I LIVELLO</a:t>
            </a:r>
          </a:p>
          <a:p>
            <a:pPr algn="ctr"/>
            <a:r>
              <a:rPr lang="it-IT" i="1" dirty="0" smtClean="0"/>
              <a:t>Trovare il significato del termine classico in senso oggettivo e soggettivo</a:t>
            </a: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CLASSICO: il termine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63790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i="1" dirty="0" err="1" smtClean="0"/>
              <a:t>Classicus</a:t>
            </a:r>
            <a:r>
              <a:rPr lang="it-IT" dirty="0" smtClean="0"/>
              <a:t> da </a:t>
            </a:r>
            <a:r>
              <a:rPr lang="it-IT" i="1" dirty="0" err="1" smtClean="0"/>
              <a:t>classis</a:t>
            </a:r>
            <a:r>
              <a:rPr lang="it-IT" i="1" dirty="0" smtClean="0"/>
              <a:t> 		cittadino della prima classe</a:t>
            </a:r>
          </a:p>
          <a:p>
            <a:pPr marL="2514600" lvl="8" indent="0">
              <a:buNone/>
            </a:pPr>
            <a:endParaRPr lang="it-IT" i="1" dirty="0"/>
          </a:p>
          <a:p>
            <a:pPr marL="2514600" lvl="8" indent="0">
              <a:buNone/>
            </a:pPr>
            <a:r>
              <a:rPr lang="it-IT" i="1" dirty="0" smtClean="0"/>
              <a:t>	</a:t>
            </a:r>
            <a:r>
              <a:rPr lang="it-IT" sz="2400" i="1" dirty="0" smtClean="0"/>
              <a:t>	flotta da guerra</a:t>
            </a:r>
            <a:r>
              <a:rPr lang="it-IT" i="1" dirty="0" smtClean="0"/>
              <a:t>	</a:t>
            </a:r>
            <a:endParaRPr lang="it-IT" i="1" dirty="0"/>
          </a:p>
          <a:p>
            <a:r>
              <a:rPr lang="it-IT" dirty="0" smtClean="0"/>
              <a:t>Filosofo – in Cicerone</a:t>
            </a:r>
          </a:p>
          <a:p>
            <a:r>
              <a:rPr lang="it-IT" dirty="0" smtClean="0"/>
              <a:t>Scrittore superiore agli altri, degno di essere imitato – in Frontone</a:t>
            </a:r>
          </a:p>
          <a:p>
            <a:r>
              <a:rPr lang="it-IT" dirty="0" smtClean="0"/>
              <a:t>Scrittore eccellente – nel XVI secolo</a:t>
            </a:r>
          </a:p>
          <a:p>
            <a:r>
              <a:rPr lang="it-IT" dirty="0" smtClean="0"/>
              <a:t>Scrittore eccellente e da imitare, di ogni letteratura</a:t>
            </a:r>
          </a:p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i="1" dirty="0" err="1" smtClean="0"/>
              <a:t>Classicus</a:t>
            </a:r>
            <a:endParaRPr lang="it-IT" i="1" dirty="0"/>
          </a:p>
        </p:txBody>
      </p:sp>
      <p:cxnSp>
        <p:nvCxnSpPr>
          <p:cNvPr id="7" name="Connettore 2 6"/>
          <p:cNvCxnSpPr/>
          <p:nvPr/>
        </p:nvCxnSpPr>
        <p:spPr>
          <a:xfrm flipV="1">
            <a:off x="3668066" y="2924944"/>
            <a:ext cx="72008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>
            <a:off x="3635896" y="2996952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375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it-IT" i="1" dirty="0"/>
              <a:t>Perché un libro è un classico? </a:t>
            </a:r>
            <a:endParaRPr lang="it-IT" i="1" dirty="0" smtClean="0"/>
          </a:p>
          <a:p>
            <a:pPr algn="ctr"/>
            <a:r>
              <a:rPr lang="it-IT" i="1" dirty="0" smtClean="0"/>
              <a:t>Che </a:t>
            </a:r>
            <a:r>
              <a:rPr lang="it-IT" i="1" dirty="0"/>
              <a:t>cosa lo </a:t>
            </a:r>
            <a:r>
              <a:rPr lang="it-IT" i="1" dirty="0" smtClean="0"/>
              <a:t>fa</a:t>
            </a:r>
            <a:r>
              <a:rPr lang="it-IT" dirty="0"/>
              <a:t> </a:t>
            </a:r>
            <a:r>
              <a:rPr lang="it-IT" i="1" dirty="0" smtClean="0"/>
              <a:t>essere </a:t>
            </a:r>
            <a:r>
              <a:rPr lang="it-IT" i="1" dirty="0"/>
              <a:t>o diventare tale? </a:t>
            </a:r>
            <a:endParaRPr lang="it-IT" i="1" dirty="0" smtClean="0"/>
          </a:p>
          <a:p>
            <a:pPr algn="ctr"/>
            <a:r>
              <a:rPr lang="it-IT" i="1" dirty="0" smtClean="0"/>
              <a:t>E </a:t>
            </a:r>
            <a:r>
              <a:rPr lang="it-IT" i="1" dirty="0"/>
              <a:t>perché uno scrittore è un classico?</a:t>
            </a: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CLASSICO: il libro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41512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base 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quali considerazioni gli antichi giudicavano 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 uno 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scrittore meritasse di essere definito 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classico?</a:t>
            </a:r>
          </a:p>
          <a:p>
            <a:pPr marL="0" indent="0" algn="just">
              <a:buNone/>
            </a:pPr>
            <a:r>
              <a:rPr lang="it-IT" dirty="0"/>
              <a:t>N</a:t>
            </a:r>
            <a:r>
              <a:rPr lang="it-IT" dirty="0" smtClean="0"/>
              <a:t>on </a:t>
            </a:r>
            <a:r>
              <a:rPr lang="it-IT" dirty="0"/>
              <a:t>erano valutazioni di contenuto, ma di </a:t>
            </a:r>
            <a:r>
              <a:rPr lang="it-IT" dirty="0" smtClean="0"/>
              <a:t>forma: erano </a:t>
            </a:r>
            <a:r>
              <a:rPr lang="it-IT" dirty="0"/>
              <a:t>l’eccellenza formale, cioè l’equilibrio e il nitore dello stile, l’eleganza del dettato, la </a:t>
            </a:r>
            <a:r>
              <a:rPr lang="it-IT" dirty="0" smtClean="0"/>
              <a:t>purezza dell’eloquio </a:t>
            </a:r>
            <a:r>
              <a:rPr lang="it-IT" dirty="0"/>
              <a:t>e così via, che potevano fare qualificare uno scrittore come «classico». I caratteri di </a:t>
            </a:r>
            <a:r>
              <a:rPr lang="it-IT" dirty="0" smtClean="0"/>
              <a:t>quella che </a:t>
            </a:r>
            <a:r>
              <a:rPr lang="it-IT" dirty="0"/>
              <a:t>oggi siamo soliti chiamare «letterarietà», l’eccellenza formale, qualificavano i classici</a:t>
            </a:r>
            <a:r>
              <a:rPr lang="it-IT" dirty="0" smtClean="0"/>
              <a:t>. (I. Lana, </a:t>
            </a:r>
            <a:r>
              <a:rPr lang="it-IT" i="1" dirty="0" smtClean="0"/>
              <a:t>Considerazioni sul «classico»</a:t>
            </a:r>
            <a:r>
              <a:rPr lang="it-IT" dirty="0" smtClean="0"/>
              <a:t>)</a:t>
            </a:r>
            <a:endParaRPr lang="it-IT" dirty="0"/>
          </a:p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qualità del «classico»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8410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 criteri valgono oggi per individuare un classico?</a:t>
            </a:r>
          </a:p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Calvino: </a:t>
            </a:r>
            <a:r>
              <a:rPr lang="it-IT" i="1" dirty="0"/>
              <a:t>un classico è </a:t>
            </a:r>
            <a:r>
              <a:rPr lang="it-IT" i="1" dirty="0" smtClean="0"/>
              <a:t>un</a:t>
            </a:r>
            <a:r>
              <a:rPr lang="it-IT" dirty="0"/>
              <a:t> </a:t>
            </a:r>
            <a:r>
              <a:rPr lang="it-IT" i="1" dirty="0" smtClean="0"/>
              <a:t>libro </a:t>
            </a:r>
            <a:r>
              <a:rPr lang="it-IT" i="1" dirty="0"/>
              <a:t>che non ha mai finito di dire quel che ha da </a:t>
            </a:r>
            <a:r>
              <a:rPr lang="it-IT" i="1" dirty="0" smtClean="0"/>
              <a:t>dire</a:t>
            </a:r>
          </a:p>
          <a:p>
            <a:pPr algn="just"/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T. S. Eliot</a:t>
            </a:r>
            <a:r>
              <a:rPr lang="it-IT" dirty="0" smtClean="0"/>
              <a:t>: </a:t>
            </a:r>
            <a:r>
              <a:rPr lang="it-IT" i="1" dirty="0" smtClean="0"/>
              <a:t>cinque </a:t>
            </a:r>
            <a:r>
              <a:rPr lang="it-IT" i="1" dirty="0"/>
              <a:t>sono i caratteri propri </a:t>
            </a:r>
            <a:r>
              <a:rPr lang="it-IT" i="1" dirty="0" smtClean="0"/>
              <a:t>del Classico: i primi </a:t>
            </a:r>
            <a:r>
              <a:rPr lang="it-IT" i="1" dirty="0"/>
              <a:t>tre riguardano l’epoca in cui il classico vive e opera, gli ultimi </a:t>
            </a:r>
            <a:r>
              <a:rPr lang="it-IT" i="1" dirty="0" smtClean="0"/>
              <a:t>due riguardano </a:t>
            </a:r>
            <a:r>
              <a:rPr lang="it-IT" i="1" dirty="0"/>
              <a:t>specificamente l’opera dello scrittore classico.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criteri di «classicità»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1728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i="1" dirty="0" smtClean="0"/>
              <a:t>Un </a:t>
            </a:r>
            <a:r>
              <a:rPr lang="it-IT" i="1" dirty="0"/>
              <a:t>autore che ha arricchito lo spirito umano, che ne ha realmente accresciuto </a:t>
            </a:r>
            <a:r>
              <a:rPr lang="it-IT" i="1" dirty="0" smtClean="0"/>
              <a:t>il</a:t>
            </a:r>
            <a:r>
              <a:rPr lang="it-IT" dirty="0"/>
              <a:t> </a:t>
            </a:r>
            <a:r>
              <a:rPr lang="it-IT" i="1" dirty="0" smtClean="0"/>
              <a:t>patrimonio</a:t>
            </a:r>
            <a:r>
              <a:rPr lang="it-IT" i="1" dirty="0"/>
              <a:t>, che gli ha fatto fare un passo avanti, che ha scoperto qualche verità etica non equivoca, </a:t>
            </a:r>
            <a:r>
              <a:rPr lang="it-IT" i="1" dirty="0" smtClean="0"/>
              <a:t>o</a:t>
            </a:r>
            <a:r>
              <a:rPr lang="it-IT" dirty="0"/>
              <a:t> </a:t>
            </a:r>
            <a:r>
              <a:rPr lang="it-IT" i="1" dirty="0" smtClean="0"/>
              <a:t>percepito </a:t>
            </a:r>
            <a:r>
              <a:rPr lang="it-IT" i="1" dirty="0"/>
              <a:t>qualche passione eterna nel cuore dell’uomo dove tutto sembra conosciuto ed esplorato; </a:t>
            </a:r>
            <a:r>
              <a:rPr lang="it-IT" i="1" dirty="0" smtClean="0"/>
              <a:t>che</a:t>
            </a:r>
            <a:r>
              <a:rPr lang="it-IT" dirty="0"/>
              <a:t> </a:t>
            </a:r>
            <a:r>
              <a:rPr lang="it-IT" i="1" dirty="0" smtClean="0"/>
              <a:t>ha </a:t>
            </a:r>
            <a:r>
              <a:rPr lang="it-IT" i="1" dirty="0"/>
              <a:t>reso il suo pensiero, la sua osservazione o la sua invenzione sotto una forma, non importa </a:t>
            </a:r>
            <a:r>
              <a:rPr lang="it-IT" i="1" dirty="0" smtClean="0"/>
              <a:t>quale,</a:t>
            </a:r>
            <a:r>
              <a:rPr lang="it-IT" dirty="0"/>
              <a:t> </a:t>
            </a:r>
            <a:r>
              <a:rPr lang="it-IT" i="1" dirty="0" smtClean="0"/>
              <a:t>ma </a:t>
            </a:r>
            <a:r>
              <a:rPr lang="it-IT" i="1" dirty="0"/>
              <a:t>larga e grande, fine e sensata, sana e bella in sé, che ha parlato a tutti in uno stile suo e </a:t>
            </a:r>
            <a:r>
              <a:rPr lang="it-IT" i="1" dirty="0" smtClean="0"/>
              <a:t>nello</a:t>
            </a:r>
            <a:r>
              <a:rPr lang="it-IT" dirty="0"/>
              <a:t> </a:t>
            </a:r>
            <a:r>
              <a:rPr lang="it-IT" i="1" dirty="0" smtClean="0"/>
              <a:t>stesso </a:t>
            </a:r>
            <a:r>
              <a:rPr lang="it-IT" i="1" dirty="0"/>
              <a:t>tempo universale, in uno stile nuovo senza neologismi, nuovo e antico, </a:t>
            </a:r>
            <a:r>
              <a:rPr lang="it-IT" i="1" dirty="0" smtClean="0"/>
              <a:t>facilmente contemporaneo </a:t>
            </a:r>
            <a:r>
              <a:rPr lang="it-IT" i="1" dirty="0"/>
              <a:t>a tutte le età</a:t>
            </a: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Il classico secondo </a:t>
            </a:r>
            <a:r>
              <a:rPr lang="it-IT" dirty="0" err="1" smtClean="0"/>
              <a:t>Sainte</a:t>
            </a:r>
            <a:r>
              <a:rPr lang="it-IT" dirty="0" smtClean="0"/>
              <a:t> </a:t>
            </a:r>
            <a:r>
              <a:rPr lang="it-IT" dirty="0" err="1" smtClean="0"/>
              <a:t>Beuve</a:t>
            </a:r>
            <a:r>
              <a:rPr lang="it-IT" dirty="0"/>
              <a:t> (</a:t>
            </a:r>
            <a:r>
              <a:rPr lang="it-IT" dirty="0" smtClean="0"/>
              <a:t>1804-1869)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09470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I CARATTERI DEL CLASSICO IN OGNI LETTERATURA</a:t>
            </a:r>
          </a:p>
          <a:p>
            <a:r>
              <a:rPr lang="it-IT" dirty="0" smtClean="0"/>
              <a:t>la </a:t>
            </a:r>
            <a:r>
              <a:rPr lang="it-IT" dirty="0"/>
              <a:t>maturità di mente e </a:t>
            </a:r>
            <a:r>
              <a:rPr lang="it-IT" dirty="0" smtClean="0"/>
              <a:t>di costumi</a:t>
            </a:r>
            <a:r>
              <a:rPr lang="it-IT" dirty="0"/>
              <a:t>; </a:t>
            </a:r>
            <a:endParaRPr lang="it-IT" dirty="0" smtClean="0"/>
          </a:p>
          <a:p>
            <a:r>
              <a:rPr lang="it-IT" dirty="0" smtClean="0"/>
              <a:t>la </a:t>
            </a:r>
            <a:r>
              <a:rPr lang="it-IT" dirty="0"/>
              <a:t>maturità della lingua; </a:t>
            </a:r>
            <a:endParaRPr lang="it-IT" dirty="0" smtClean="0"/>
          </a:p>
          <a:p>
            <a:r>
              <a:rPr lang="it-IT" dirty="0" smtClean="0"/>
              <a:t>la </a:t>
            </a:r>
            <a:r>
              <a:rPr lang="it-IT" dirty="0"/>
              <a:t>perfezione dello stile comune; </a:t>
            </a:r>
            <a:endParaRPr lang="it-IT" dirty="0" smtClean="0"/>
          </a:p>
          <a:p>
            <a:r>
              <a:rPr lang="it-IT" dirty="0"/>
              <a:t>l</a:t>
            </a:r>
            <a:r>
              <a:rPr lang="it-IT" dirty="0" smtClean="0"/>
              <a:t>a comprensività;</a:t>
            </a:r>
          </a:p>
          <a:p>
            <a:r>
              <a:rPr lang="it-IT" dirty="0" smtClean="0"/>
              <a:t>l’universalità</a:t>
            </a:r>
            <a:r>
              <a:rPr lang="it-IT" dirty="0"/>
              <a:t>. 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Il classico secondo T. S. Eliot </a:t>
            </a:r>
            <a:br>
              <a:rPr lang="it-IT" dirty="0" smtClean="0"/>
            </a:br>
            <a:r>
              <a:rPr lang="it-IT" dirty="0" smtClean="0"/>
              <a:t>(</a:t>
            </a:r>
            <a:r>
              <a:rPr lang="it-IT" dirty="0"/>
              <a:t>1888–1965</a:t>
            </a:r>
            <a:r>
              <a:rPr lang="it-IT" dirty="0" smtClean="0"/>
              <a:t>)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97066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it-IT" dirty="0"/>
              <a:t>Non c’è più </a:t>
            </a:r>
            <a:r>
              <a:rPr lang="it-IT" dirty="0" smtClean="0"/>
              <a:t>luogo per </a:t>
            </a:r>
            <a:r>
              <a:rPr lang="it-IT" dirty="0"/>
              <a:t>i canoni fissati dall’antichità per il «classico» (chiarezza, </a:t>
            </a:r>
            <a:r>
              <a:rPr lang="it-IT" dirty="0" smtClean="0"/>
              <a:t>ordine, equilibrio</a:t>
            </a:r>
            <a:r>
              <a:rPr lang="it-IT" dirty="0"/>
              <a:t>, plastica oggettività, ecc.). </a:t>
            </a:r>
            <a:r>
              <a:rPr lang="it-IT" dirty="0" smtClean="0"/>
              <a:t>Ora accettiamo </a:t>
            </a:r>
            <a:r>
              <a:rPr lang="it-IT" dirty="0"/>
              <a:t>anche «</a:t>
            </a:r>
            <a:r>
              <a:rPr lang="it-IT" i="1" dirty="0"/>
              <a:t>i classici dell’angoscia </a:t>
            </a:r>
            <a:r>
              <a:rPr lang="it-IT" i="1" dirty="0" smtClean="0"/>
              <a:t>e del </a:t>
            </a:r>
            <a:r>
              <a:rPr lang="it-IT" i="1" dirty="0"/>
              <a:t>turbamento, gli </a:t>
            </a:r>
            <a:r>
              <a:rPr lang="it-IT" i="1" dirty="0" smtClean="0"/>
              <a:t>inquieti</a:t>
            </a:r>
            <a:r>
              <a:rPr lang="it-IT" dirty="0"/>
              <a:t>». </a:t>
            </a:r>
            <a:endParaRPr lang="it-IT" dirty="0" smtClean="0"/>
          </a:p>
          <a:p>
            <a:pPr marL="0" indent="0" algn="just">
              <a:buNone/>
            </a:pPr>
            <a:r>
              <a:rPr lang="it-IT" dirty="0"/>
              <a:t>Per noi sono classici, nelle nostre scelte, gli scrittori che hanno novità e forza </a:t>
            </a:r>
            <a:r>
              <a:rPr lang="it-IT" dirty="0" smtClean="0"/>
              <a:t>di rappresentazione</a:t>
            </a:r>
            <a:r>
              <a:rPr lang="it-IT" dirty="0"/>
              <a:t>, che «</a:t>
            </a:r>
            <a:r>
              <a:rPr lang="it-IT" i="1" dirty="0"/>
              <a:t>non esauriscono con questi pregi incorruttibili il </a:t>
            </a:r>
            <a:r>
              <a:rPr lang="it-IT" i="1" dirty="0" smtClean="0"/>
              <a:t>loro potenziale </a:t>
            </a:r>
            <a:r>
              <a:rPr lang="it-IT" i="1" dirty="0"/>
              <a:t>di </a:t>
            </a:r>
            <a:r>
              <a:rPr lang="it-IT" i="1" dirty="0" smtClean="0"/>
              <a:t>autori.</a:t>
            </a:r>
            <a:r>
              <a:rPr lang="it-IT" dirty="0"/>
              <a:t> </a:t>
            </a:r>
            <a:r>
              <a:rPr lang="it-IT" i="1" dirty="0" smtClean="0"/>
              <a:t>Infatti </a:t>
            </a:r>
            <a:r>
              <a:rPr lang="it-IT" i="1" dirty="0"/>
              <a:t>non cessano di emettere il loro </a:t>
            </a:r>
            <a:r>
              <a:rPr lang="it-IT" i="1" dirty="0" smtClean="0"/>
              <a:t> </a:t>
            </a:r>
            <a:r>
              <a:rPr lang="it-IT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messaggio </a:t>
            </a:r>
            <a:r>
              <a:rPr lang="it-IT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etico </a:t>
            </a:r>
            <a:r>
              <a:rPr lang="it-IT" i="1" dirty="0"/>
              <a:t>e di farlo ascoltare</a:t>
            </a:r>
            <a:r>
              <a:rPr lang="it-IT" dirty="0"/>
              <a:t>». 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Il classico per M. Luzi </a:t>
            </a:r>
            <a:r>
              <a:rPr lang="it-IT" dirty="0"/>
              <a:t>(</a:t>
            </a:r>
            <a:r>
              <a:rPr lang="it-IT" dirty="0" smtClean="0"/>
              <a:t>1914–2005)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58584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nde">
  <a:themeElements>
    <a:clrScheme name="Onde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nde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nde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54</TotalTime>
  <Words>709</Words>
  <Application>Microsoft Office PowerPoint</Application>
  <PresentationFormat>Presentazione su schermo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Onde</vt:lpstr>
      <vt:lpstr>L’emozione del classico</vt:lpstr>
      <vt:lpstr>CLASSICO: il termine</vt:lpstr>
      <vt:lpstr>Classicus</vt:lpstr>
      <vt:lpstr>CLASSICO: il libro</vt:lpstr>
      <vt:lpstr>Le qualità del «classico»</vt:lpstr>
      <vt:lpstr>I criteri di «classicità» </vt:lpstr>
      <vt:lpstr>Il classico secondo Sainte Beuve (1804-1869)</vt:lpstr>
      <vt:lpstr>Il classico secondo T. S. Eliot  (1888–1965) </vt:lpstr>
      <vt:lpstr>Il classico per M. Luzi (1914–2005) </vt:lpstr>
      <vt:lpstr>CONCLUSIONI</vt:lpstr>
      <vt:lpstr>I NOSTRI CLASSICI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L’emozione del classico</dc:title>
  <dc:creator>gbesso</dc:creator>
  <cp:lastModifiedBy>gbesso</cp:lastModifiedBy>
  <cp:revision>34</cp:revision>
  <dcterms:created xsi:type="dcterms:W3CDTF">2015-03-01T21:36:35Z</dcterms:created>
  <dcterms:modified xsi:type="dcterms:W3CDTF">2015-04-27T19:35:51Z</dcterms:modified>
</cp:coreProperties>
</file>